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9" r:id="rId3"/>
    <p:sldId id="334" r:id="rId4"/>
    <p:sldId id="314" r:id="rId5"/>
    <p:sldId id="279" r:id="rId6"/>
    <p:sldId id="358" r:id="rId7"/>
    <p:sldId id="366" r:id="rId8"/>
    <p:sldId id="316" r:id="rId9"/>
    <p:sldId id="317" r:id="rId10"/>
    <p:sldId id="280" r:id="rId11"/>
    <p:sldId id="281" r:id="rId12"/>
    <p:sldId id="282" r:id="rId13"/>
    <p:sldId id="335" r:id="rId14"/>
    <p:sldId id="336" r:id="rId15"/>
    <p:sldId id="319" r:id="rId16"/>
    <p:sldId id="325" r:id="rId17"/>
    <p:sldId id="337" r:id="rId18"/>
    <p:sldId id="277" r:id="rId19"/>
    <p:sldId id="338" r:id="rId20"/>
    <p:sldId id="359" r:id="rId21"/>
    <p:sldId id="361" r:id="rId22"/>
    <p:sldId id="367" r:id="rId23"/>
    <p:sldId id="360" r:id="rId24"/>
    <p:sldId id="362" r:id="rId25"/>
    <p:sldId id="363" r:id="rId26"/>
    <p:sldId id="364" r:id="rId27"/>
    <p:sldId id="340" r:id="rId28"/>
    <p:sldId id="357" r:id="rId29"/>
    <p:sldId id="326" r:id="rId30"/>
    <p:sldId id="341" r:id="rId31"/>
    <p:sldId id="342" r:id="rId32"/>
    <p:sldId id="343" r:id="rId33"/>
    <p:sldId id="328" r:id="rId34"/>
    <p:sldId id="344" r:id="rId35"/>
    <p:sldId id="345" r:id="rId36"/>
    <p:sldId id="349" r:id="rId37"/>
    <p:sldId id="346" r:id="rId38"/>
    <p:sldId id="347" r:id="rId39"/>
    <p:sldId id="350" r:id="rId40"/>
    <p:sldId id="351" r:id="rId41"/>
    <p:sldId id="348" r:id="rId42"/>
    <p:sldId id="353" r:id="rId43"/>
    <p:sldId id="354" r:id="rId44"/>
    <p:sldId id="352" r:id="rId45"/>
    <p:sldId id="35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86"/>
    <p:restoredTop sz="93515"/>
  </p:normalViewPr>
  <p:slideViewPr>
    <p:cSldViewPr snapToGrid="0" snapToObjects="1">
      <p:cViewPr varScale="1">
        <p:scale>
          <a:sx n="47" d="100"/>
          <a:sy n="47" d="100"/>
        </p:scale>
        <p:origin x="224"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2/28/21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58265-9EB9-8B41-AC39-306DE9657978}" type="slidenum">
              <a:rPr lang="en-US" smtClean="0"/>
              <a:t>6</a:t>
            </a:fld>
            <a:endParaRPr lang="en-US"/>
          </a:p>
        </p:txBody>
      </p:sp>
    </p:spTree>
    <p:extLst>
      <p:ext uri="{BB962C8B-B14F-4D97-AF65-F5344CB8AC3E}">
        <p14:creationId xmlns:p14="http://schemas.microsoft.com/office/powerpoint/2010/main" val="2034689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38</a:t>
            </a:fld>
            <a:endParaRPr lang="en-US"/>
          </a:p>
        </p:txBody>
      </p:sp>
    </p:spTree>
    <p:extLst>
      <p:ext uri="{BB962C8B-B14F-4D97-AF65-F5344CB8AC3E}">
        <p14:creationId xmlns:p14="http://schemas.microsoft.com/office/powerpoint/2010/main" val="47007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2/28/21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2/28/21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2/28/21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2/28/21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hyperlink" Target="https://evobir.shinyapps.io/covarian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r>
              <a:rPr lang="en-US" sz="4900" dirty="0"/>
              <a:t>Designing Experiments, ANOVA and Correlation Coefficients</a:t>
            </a:r>
            <a:r>
              <a:rPr lang="en-US" dirty="0"/>
              <a:t> </a:t>
            </a:r>
            <a:br>
              <a:rPr lang="en-US" dirty="0"/>
            </a:br>
            <a:r>
              <a:rPr lang="en-US" sz="4000" dirty="0"/>
              <a:t>Biology 683</a:t>
            </a:r>
            <a:br>
              <a:rPr lang="en-US" sz="4000" dirty="0"/>
            </a:br>
            <a:br>
              <a:rPr lang="en-US" sz="4000" dirty="0"/>
            </a:br>
            <a:r>
              <a:rPr lang="en-US" sz="4000" dirty="0"/>
              <a:t>Lecture 6</a:t>
            </a:r>
            <a:br>
              <a:rPr lang="en-US" sz="4000" dirty="0"/>
            </a:br>
            <a:br>
              <a:rPr lang="en-US" sz="4000" dirty="0"/>
            </a:br>
            <a:br>
              <a:rPr lang="en-US" sz="4000" dirty="0"/>
            </a:br>
            <a:r>
              <a:rPr lang="en-US" sz="2800" dirty="0"/>
              <a:t>Heath Blackmon</a:t>
            </a:r>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Multiple Factors </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66051" y="1293859"/>
            <a:ext cx="11259898" cy="4524315"/>
          </a:xfrm>
          <a:prstGeom prst="rect">
            <a:avLst/>
          </a:prstGeom>
        </p:spPr>
        <p:txBody>
          <a:bodyPr wrap="square">
            <a:spAutoFit/>
          </a:bodyPr>
          <a:lstStyle/>
          <a:p>
            <a:pPr marL="457200" indent="-457200">
              <a:buFont typeface="Arial" charset="0"/>
              <a:buChar char="•"/>
            </a:pPr>
            <a:r>
              <a:rPr lang="en-US" sz="3200" dirty="0"/>
              <a:t>An experiment has multiple factors when you are interested in the effects of more than one variable. </a:t>
            </a:r>
          </a:p>
          <a:p>
            <a:pPr marL="457200" indent="-457200">
              <a:buFont typeface="Arial" charset="0"/>
              <a:buChar char="•"/>
            </a:pPr>
            <a:r>
              <a:rPr lang="en-US" sz="3200" dirty="0"/>
              <a:t>An example might be the role of genotype and environment on growth rate.</a:t>
            </a:r>
          </a:p>
          <a:p>
            <a:pPr marL="457200" indent="-457200">
              <a:buFont typeface="Arial" charset="0"/>
              <a:buChar char="•"/>
            </a:pPr>
            <a:r>
              <a:rPr lang="en-US" sz="3200" dirty="0"/>
              <a:t>Imagine there are two strains and you want to test their growth in two environments.</a:t>
            </a:r>
          </a:p>
          <a:p>
            <a:pPr marL="457200" indent="-457200">
              <a:buFont typeface="Arial" charset="0"/>
              <a:buChar char="•"/>
            </a:pPr>
            <a:r>
              <a:rPr lang="en-US" sz="3200" dirty="0"/>
              <a:t>A factorial design would require testing each strain in each environment for a total of four treatments</a:t>
            </a:r>
          </a:p>
          <a:p>
            <a:pPr marL="457200" indent="-457200">
              <a:buFont typeface="Arial" charset="0"/>
              <a:buChar char="•"/>
            </a:pPr>
            <a:r>
              <a:rPr lang="en-US" sz="3200" dirty="0"/>
              <a:t>This experiment would be called a </a:t>
            </a:r>
            <a:r>
              <a:rPr lang="en-US" sz="3200" b="1" dirty="0"/>
              <a:t>full factorial design </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Multiple factors and interactions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57866"/>
            <a:ext cx="10972800" cy="4205403"/>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4031873"/>
          </a:xfrm>
          <a:prstGeom prst="rect">
            <a:avLst/>
          </a:prstGeom>
        </p:spPr>
        <p:txBody>
          <a:bodyPr wrap="square">
            <a:spAutoFit/>
          </a:bodyPr>
          <a:lstStyle/>
          <a:p>
            <a:pPr marL="457200" indent="-457200">
              <a:buFont typeface="Arial" charset="0"/>
              <a:buChar char="•"/>
            </a:pPr>
            <a:r>
              <a:rPr lang="en-US" sz="3200" dirty="0"/>
              <a:t>It is possible to plan your experiment to achieve a desired level of precision </a:t>
            </a:r>
          </a:p>
          <a:p>
            <a:pPr marL="457200" indent="-457200">
              <a:buFont typeface="Arial" charset="0"/>
              <a:buChar char="•"/>
            </a:pPr>
            <a:endParaRPr lang="en-US" sz="3200" dirty="0"/>
          </a:p>
          <a:p>
            <a:pPr marL="457200" indent="-457200">
              <a:buFont typeface="Arial" charset="0"/>
              <a:buChar char="•"/>
            </a:pPr>
            <a:r>
              <a:rPr lang="en-US" sz="3200" dirty="0"/>
              <a:t>The catch is that you have to know something about the expected standard deviation of your response variable </a:t>
            </a:r>
          </a:p>
          <a:p>
            <a:pPr marL="457200" indent="-457200">
              <a:buFont typeface="Arial" charset="0"/>
              <a:buChar char="•"/>
            </a:pPr>
            <a:endParaRPr lang="en-US" sz="3200" dirty="0"/>
          </a:p>
          <a:p>
            <a:pPr marL="457200" indent="-457200">
              <a:buFont typeface="Arial" charset="0"/>
              <a:buChar char="•"/>
            </a:pPr>
            <a:r>
              <a:rPr lang="en-US" sz="3200" dirty="0"/>
              <a:t>The other catch is that you will often find the sample sizes needed to be shockingly high </a:t>
            </a:r>
          </a:p>
        </p:txBody>
      </p:sp>
    </p:spTree>
    <p:extLst>
      <p:ext uri="{BB962C8B-B14F-4D97-AF65-F5344CB8AC3E}">
        <p14:creationId xmlns:p14="http://schemas.microsoft.com/office/powerpoint/2010/main" val="31665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mc:AlternateContent xmlns:mc="http://schemas.openxmlformats.org/markup-compatibility/2006" xmlns:a14="http://schemas.microsoft.com/office/drawing/2010/main">
        <mc:Choice Requires="a14">
          <p:sp>
            <p:nvSpPr>
              <p:cNvPr id="4" name="Rectangle 3"/>
              <p:cNvSpPr/>
              <p:nvPr/>
            </p:nvSpPr>
            <p:spPr>
              <a:xfrm>
                <a:off x="237995" y="1161821"/>
                <a:ext cx="11732332" cy="5724644"/>
              </a:xfrm>
              <a:prstGeom prst="rect">
                <a:avLst/>
              </a:prstGeom>
            </p:spPr>
            <p:txBody>
              <a:bodyPr wrap="square">
                <a:spAutoFit/>
              </a:bodyPr>
              <a:lstStyle/>
              <a:p>
                <a:pPr marL="457200" indent="-457200">
                  <a:buFont typeface="Arial" charset="0"/>
                  <a:buChar char="•"/>
                </a:pPr>
                <a:r>
                  <a:rPr lang="en-US" sz="2400" dirty="0"/>
                  <a:t>Formula for necessary sample size is test specific see page WS 447-449</a:t>
                </a:r>
              </a:p>
              <a:p>
                <a:pPr marL="457200" indent="-457200">
                  <a:buFont typeface="Arial" charset="0"/>
                  <a:buChar char="•"/>
                </a:pPr>
                <a:endParaRPr lang="en-US" sz="2400" dirty="0"/>
              </a:p>
              <a:p>
                <a:pPr marL="457200" indent="-457200">
                  <a:buFont typeface="Arial" charset="0"/>
                  <a:buChar char="•"/>
                </a:pPr>
                <a:r>
                  <a:rPr lang="en-US" sz="2400" dirty="0"/>
                  <a:t>For comparing two means</a:t>
                </a:r>
              </a:p>
              <a:p>
                <a:pPr marL="457200" indent="-457200">
                  <a:buFont typeface="Arial" charset="0"/>
                  <a:buChar char="•"/>
                </a:pPr>
                <a:endParaRPr lang="en-US" sz="2400" dirty="0"/>
              </a:p>
              <a:p>
                <a:pPr marL="457200" indent="-457200">
                  <a:buFont typeface="Arial" charset="0"/>
                  <a:buChar char="•"/>
                </a:pPr>
                <a:endParaRPr lang="en-US" sz="2400" dirty="0"/>
              </a:p>
              <a:p>
                <a:pPr marL="457200" indent="-457200">
                  <a:buFont typeface="Arial" charset="0"/>
                  <a:buChar char="•"/>
                </a:pPr>
                <a:endParaRPr lang="en-US" sz="2400" dirty="0"/>
              </a:p>
              <a:p>
                <a:pPr marL="457200" indent="-457200">
                  <a:buFont typeface="Arial" charset="0"/>
                  <a:buChar char="•"/>
                </a:pPr>
                <a:endParaRPr lang="en-US" sz="2400" dirty="0"/>
              </a:p>
              <a:p>
                <a:pPr lvl="1"/>
                <a:r>
                  <a:rPr lang="en-US" sz="2000" dirty="0"/>
                  <a:t>Where n is the sample size required for each group and margin of error is the desired half width</a:t>
                </a:r>
              </a:p>
              <a:p>
                <a:pPr lvl="1"/>
                <a14:m>
                  <m:oMath xmlns:m="http://schemas.openxmlformats.org/officeDocument/2006/math">
                    <m:r>
                      <a:rPr lang="mr-IN" sz="2000" i="1">
                        <a:latin typeface="Cambria Math" charset="0"/>
                        <a:ea typeface="Cambria Math" charset="0"/>
                        <a:cs typeface="Cambria Math" charset="0"/>
                      </a:rPr>
                      <m:t>𝜎</m:t>
                    </m:r>
                  </m:oMath>
                </a14:m>
                <a:r>
                  <a:rPr lang="en-US" sz="2000" dirty="0"/>
                  <a:t> is the standard deviation</a:t>
                </a:r>
              </a:p>
              <a:p>
                <a:pPr lvl="1"/>
                <a:endParaRPr lang="en-US" sz="2000" dirty="0"/>
              </a:p>
              <a:p>
                <a:pPr lvl="1"/>
                <a:endParaRPr lang="en-US" sz="2000" dirty="0"/>
              </a:p>
              <a:p>
                <a:pPr marL="342900" indent="-342900">
                  <a:buFont typeface="Arial" charset="0"/>
                  <a:buChar char="•"/>
                </a:pPr>
                <a:r>
                  <a:rPr lang="en-US" sz="2400" dirty="0"/>
                  <a:t>A smaller margin of error requires a larger sample size </a:t>
                </a:r>
              </a:p>
              <a:p>
                <a:pPr marL="342900" indent="-342900">
                  <a:buFont typeface="Arial" charset="0"/>
                  <a:buChar char="•"/>
                </a:pPr>
                <a:endParaRPr lang="en-US" sz="2400" dirty="0"/>
              </a:p>
              <a:p>
                <a:pPr marL="342900" indent="-342900">
                  <a:buFont typeface="Arial" charset="0"/>
                  <a:buChar char="•"/>
                </a:pPr>
                <a:r>
                  <a:rPr lang="en-US" sz="2400" dirty="0"/>
                  <a:t>A larger standard deviation requires a larger sample size </a:t>
                </a:r>
              </a:p>
              <a:p>
                <a:pPr lvl="1"/>
                <a:endParaRPr lang="en-US" sz="2000" dirty="0"/>
              </a:p>
              <a:p>
                <a:pPr marL="457200" indent="-457200">
                  <a:buFont typeface="Arial" charset="0"/>
                  <a:buChar char="•"/>
                </a:pP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37995" y="1161821"/>
                <a:ext cx="11732332" cy="5724644"/>
              </a:xfrm>
              <a:prstGeom prst="rect">
                <a:avLst/>
              </a:prstGeom>
              <a:blipFill>
                <a:blip r:embed="rId2"/>
                <a:stretch>
                  <a:fillRect l="-649" t="-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95868" y="2588383"/>
                <a:ext cx="4205638" cy="913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𝑛</m:t>
                      </m:r>
                      <m:r>
                        <a:rPr lang="en-US" sz="2800" b="0" i="1" smtClean="0">
                          <a:latin typeface="Cambria Math" charset="0"/>
                          <a:ea typeface="Cambria Math" charset="0"/>
                          <a:cs typeface="Cambria Math" charset="0"/>
                        </a:rPr>
                        <m:t>≈8</m:t>
                      </m:r>
                      <m:sSup>
                        <m:sSupPr>
                          <m:ctrlPr>
                            <a:rPr lang="en-US" sz="2800" b="0" i="1" smtClean="0">
                              <a:latin typeface="Cambria Math" panose="02040503050406030204" pitchFamily="18" charset="0"/>
                              <a:ea typeface="Cambria Math" charset="0"/>
                              <a:cs typeface="Cambria Math" charset="0"/>
                            </a:rPr>
                          </m:ctrlPr>
                        </m:sSupPr>
                        <m:e>
                          <m:d>
                            <m:dPr>
                              <m:ctrlPr>
                                <a:rPr lang="mr-IN" sz="2800" b="0" i="1" smtClean="0">
                                  <a:latin typeface="Cambria Math" panose="02040503050406030204" pitchFamily="18" charset="0"/>
                                  <a:ea typeface="Cambria Math" charset="0"/>
                                  <a:cs typeface="Cambria Math" charset="0"/>
                                </a:rPr>
                              </m:ctrlPr>
                            </m:dPr>
                            <m:e>
                              <m:f>
                                <m:fPr>
                                  <m:ctrlPr>
                                    <a:rPr lang="mr-IN" sz="2800" b="0" i="1" smtClean="0">
                                      <a:latin typeface="Cambria Math" panose="02040503050406030204" pitchFamily="18" charset="0"/>
                                      <a:ea typeface="Cambria Math" charset="0"/>
                                      <a:cs typeface="Cambria Math" charset="0"/>
                                    </a:rPr>
                                  </m:ctrlPr>
                                </m:fPr>
                                <m:num>
                                  <m:r>
                                    <a:rPr lang="mr-IN" sz="2800" b="0" i="1" smtClean="0">
                                      <a:latin typeface="Cambria Math" charset="0"/>
                                      <a:ea typeface="Cambria Math" charset="0"/>
                                      <a:cs typeface="Cambria Math" charset="0"/>
                                    </a:rPr>
                                    <m:t>𝜎</m:t>
                                  </m:r>
                                </m:num>
                                <m:den>
                                  <m:r>
                                    <a:rPr lang="en-US" sz="2800" b="0" i="1" smtClean="0">
                                      <a:latin typeface="Cambria Math" charset="0"/>
                                      <a:ea typeface="Cambria Math" charset="0"/>
                                      <a:cs typeface="Cambria Math" charset="0"/>
                                    </a:rPr>
                                    <m:t>𝑚𝑎𝑟𝑔𝑖𝑛</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𝑜𝑓</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𝑒𝑟𝑟𝑜𝑟</m:t>
                                  </m:r>
                                </m:den>
                              </m:f>
                            </m:e>
                          </m:d>
                        </m:e>
                        <m:sup>
                          <m:r>
                            <a:rPr lang="en-US" sz="2800" b="0" i="1" smtClean="0">
                              <a:latin typeface="Cambria Math" charset="0"/>
                              <a:ea typeface="Cambria Math" charset="0"/>
                              <a:cs typeface="Cambria Math" charset="0"/>
                            </a:rPr>
                            <m:t>2</m:t>
                          </m:r>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95868" y="2588383"/>
                <a:ext cx="4205638" cy="91345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489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a:t>
            </a:r>
          </a:p>
        </p:txBody>
      </p:sp>
      <p:sp>
        <p:nvSpPr>
          <p:cNvPr id="3" name="TextBox 2"/>
          <p:cNvSpPr txBox="1"/>
          <p:nvPr/>
        </p:nvSpPr>
        <p:spPr>
          <a:xfrm>
            <a:off x="508000" y="1253066"/>
            <a:ext cx="11142133" cy="5262979"/>
          </a:xfrm>
          <a:prstGeom prst="rect">
            <a:avLst/>
          </a:prstGeom>
          <a:noFill/>
        </p:spPr>
        <p:txBody>
          <a:bodyPr wrap="square" rtlCol="0">
            <a:spAutoFit/>
          </a:bodyPr>
          <a:lstStyle/>
          <a:p>
            <a:pPr marL="342900" indent="-342900">
              <a:buFont typeface="Arial" charset="0"/>
              <a:buChar char="•"/>
            </a:pPr>
            <a:r>
              <a:rPr lang="en-US" sz="2400" dirty="0"/>
              <a:t>A more useful and common way to estimate the necessary sample size is to focus on power </a:t>
            </a:r>
          </a:p>
          <a:p>
            <a:pPr marL="342900" indent="-342900">
              <a:buFont typeface="Arial" charset="0"/>
              <a:buChar char="•"/>
            </a:pPr>
            <a:endParaRPr lang="en-US" sz="2400" dirty="0"/>
          </a:p>
          <a:p>
            <a:pPr marL="342900" indent="-342900">
              <a:buFont typeface="Arial" charset="0"/>
              <a:buChar char="•"/>
            </a:pPr>
            <a:r>
              <a:rPr lang="en-US" sz="2400" b="1" dirty="0"/>
              <a:t>Power</a:t>
            </a:r>
            <a:r>
              <a:rPr lang="en-US" sz="2400" dirty="0"/>
              <a:t>: the probability of rejecting the null hypothesis for a hypothesized difference in means </a:t>
            </a:r>
          </a:p>
          <a:p>
            <a:pPr marL="342900" indent="-342900">
              <a:buFont typeface="Arial" charset="0"/>
              <a:buChar char="•"/>
            </a:pPr>
            <a:endParaRPr lang="en-US" sz="2400" dirty="0"/>
          </a:p>
          <a:p>
            <a:pPr marL="342900" indent="-342900">
              <a:buFont typeface="Arial" charset="0"/>
              <a:buChar char="•"/>
            </a:pPr>
            <a:r>
              <a:rPr lang="en-US" sz="2400" b="1" dirty="0"/>
              <a:t>Power calculations are often necessary </a:t>
            </a:r>
          </a:p>
          <a:p>
            <a:pPr marL="342900" indent="-342900">
              <a:buFont typeface="Arial" charset="0"/>
              <a:buChar char="•"/>
            </a:pPr>
            <a:endParaRPr lang="en-US" sz="2400" dirty="0"/>
          </a:p>
          <a:p>
            <a:pPr marL="800100" lvl="1" indent="-342900">
              <a:buFont typeface="Arial" charset="0"/>
              <a:buChar char="•"/>
            </a:pPr>
            <a:r>
              <a:rPr lang="en-US" sz="2400" dirty="0"/>
              <a:t>When you fail to reject the null, was it because you had insufficient power to detect a reasonable departure? </a:t>
            </a:r>
          </a:p>
          <a:p>
            <a:pPr marL="800100" lvl="1" indent="-342900">
              <a:buFont typeface="Arial" charset="0"/>
              <a:buChar char="•"/>
            </a:pPr>
            <a:endParaRPr lang="en-US" sz="2400" dirty="0"/>
          </a:p>
          <a:p>
            <a:pPr marL="800100" lvl="1" indent="-342900">
              <a:buFont typeface="Arial" charset="0"/>
              <a:buChar char="•"/>
            </a:pPr>
            <a:r>
              <a:rPr lang="en-US" sz="2400" dirty="0"/>
              <a:t>When you apply for a grant or institutional approval, the agency often wants to know that your experimental design will have the power to detect a difference if one exists.</a:t>
            </a:r>
          </a:p>
        </p:txBody>
      </p:sp>
    </p:spTree>
    <p:extLst>
      <p:ext uri="{BB962C8B-B14F-4D97-AF65-F5344CB8AC3E}">
        <p14:creationId xmlns:p14="http://schemas.microsoft.com/office/powerpoint/2010/main" val="8219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Calculating Power</a:t>
            </a:r>
          </a:p>
        </p:txBody>
      </p:sp>
      <p:sp>
        <p:nvSpPr>
          <p:cNvPr id="4" name="Rectangle 3"/>
          <p:cNvSpPr/>
          <p:nvPr/>
        </p:nvSpPr>
        <p:spPr>
          <a:xfrm>
            <a:off x="237995" y="1161821"/>
            <a:ext cx="11732332" cy="4708981"/>
          </a:xfrm>
          <a:prstGeom prst="rect">
            <a:avLst/>
          </a:prstGeom>
        </p:spPr>
        <p:txBody>
          <a:bodyPr wrap="square">
            <a:spAutoFit/>
          </a:bodyPr>
          <a:lstStyle/>
          <a:p>
            <a:pPr marL="457200" indent="-457200">
              <a:buFont typeface="Arial" charset="0"/>
              <a:buChar char="•"/>
            </a:pPr>
            <a:r>
              <a:rPr lang="en-US" sz="2800" dirty="0"/>
              <a:t>Imagine an experiment testing the difference between two means in an unpaired design </a:t>
            </a:r>
          </a:p>
          <a:p>
            <a:pPr marL="457200" indent="-457200">
              <a:buFont typeface="Arial" charset="0"/>
              <a:buChar char="•"/>
            </a:pPr>
            <a:r>
              <a:rPr lang="en-US" sz="2800" dirty="0"/>
              <a:t>The appropriate test is a two-sample </a:t>
            </a:r>
            <a:r>
              <a:rPr lang="en-US" sz="2800" i="1" dirty="0"/>
              <a:t>t</a:t>
            </a:r>
            <a:r>
              <a:rPr lang="en-US" sz="2800" dirty="0"/>
              <a:t>-test </a:t>
            </a:r>
          </a:p>
          <a:p>
            <a:pPr marL="457200" indent="-457200">
              <a:buFont typeface="Arial" charset="0"/>
              <a:buChar char="•"/>
            </a:pPr>
            <a:endParaRPr lang="en-US" sz="2800" dirty="0"/>
          </a:p>
          <a:p>
            <a:pPr marL="457200" indent="-457200">
              <a:buFont typeface="Arial" charset="0"/>
              <a:buChar char="•"/>
            </a:pPr>
            <a:r>
              <a:rPr lang="en-US" sz="2800" dirty="0"/>
              <a:t>Example: </a:t>
            </a:r>
          </a:p>
          <a:p>
            <a:pPr marL="457200" indent="-457200">
              <a:buFont typeface="Arial" charset="0"/>
              <a:buChar char="•"/>
            </a:pPr>
            <a:r>
              <a:rPr lang="en-US" sz="2800" dirty="0"/>
              <a:t>A 6 week old chick weighs around 250 grams, </a:t>
            </a:r>
            <a:r>
              <a:rPr lang="en-US" sz="2800" dirty="0" err="1"/>
              <a:t>s.d.</a:t>
            </a:r>
            <a:r>
              <a:rPr lang="en-US" sz="2800" dirty="0"/>
              <a:t> around 50 </a:t>
            </a:r>
          </a:p>
          <a:p>
            <a:pPr marL="457200" indent="-457200">
              <a:buFont typeface="Arial" charset="0"/>
              <a:buChar char="•"/>
            </a:pPr>
            <a:r>
              <a:rPr lang="en-US" sz="2800" dirty="0"/>
              <a:t>We want identify a supplement that results in at least a 10% increase in weight at 6 weeks. </a:t>
            </a:r>
          </a:p>
          <a:p>
            <a:pPr marL="457200" indent="-457200">
              <a:buFont typeface="Arial" charset="0"/>
              <a:buChar char="•"/>
            </a:pPr>
            <a:r>
              <a:rPr lang="en-US" sz="2800" dirty="0"/>
              <a:t>What sample size would we need to detect an effect of a supplement (i.e., reject the null hypothesis that it has no effect) </a:t>
            </a:r>
          </a:p>
          <a:p>
            <a:pPr marL="342900" indent="-342900">
              <a:buFont typeface="Arial" charset="0"/>
              <a:buChar char="•"/>
            </a:pPr>
            <a:endParaRPr lang="en-US" sz="2000" dirty="0"/>
          </a:p>
        </p:txBody>
      </p:sp>
    </p:spTree>
    <p:extLst>
      <p:ext uri="{BB962C8B-B14F-4D97-AF65-F5344CB8AC3E}">
        <p14:creationId xmlns:p14="http://schemas.microsoft.com/office/powerpoint/2010/main" val="12047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sp>
        <p:nvSpPr>
          <p:cNvPr id="4" name="Rectangle 3"/>
          <p:cNvSpPr/>
          <p:nvPr/>
        </p:nvSpPr>
        <p:spPr>
          <a:xfrm>
            <a:off x="237995" y="1161821"/>
            <a:ext cx="11732332" cy="5016758"/>
          </a:xfrm>
          <a:prstGeom prst="rect">
            <a:avLst/>
          </a:prstGeom>
        </p:spPr>
        <p:txBody>
          <a:bodyPr wrap="square">
            <a:spAutoFit/>
          </a:bodyPr>
          <a:lstStyle/>
          <a:p>
            <a:r>
              <a:rPr lang="en-US" sz="3200" dirty="0"/>
              <a:t>For a power of 0.8 (i.e., an 80 percent chance of rejecting the null hypothesis when it’s not true), I need a sample size of: </a:t>
            </a:r>
          </a:p>
          <a:p>
            <a:endParaRPr lang="en-US" sz="3200" i="1" dirty="0"/>
          </a:p>
          <a:p>
            <a:endParaRPr lang="en-US" sz="3200" i="1" dirty="0"/>
          </a:p>
          <a:p>
            <a:endParaRPr lang="en-US" sz="3200" i="1" dirty="0"/>
          </a:p>
          <a:p>
            <a:endParaRPr lang="en-US" sz="3200" i="1" dirty="0"/>
          </a:p>
          <a:p>
            <a:endParaRPr lang="en-US" sz="3200" dirty="0"/>
          </a:p>
          <a:p>
            <a:endParaRPr lang="en-US" sz="3200" dirty="0"/>
          </a:p>
          <a:p>
            <a:endParaRPr lang="en-US" sz="3200" dirty="0"/>
          </a:p>
          <a:p>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1608666" y="2345017"/>
                <a:ext cx="2281843" cy="934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f>
                                <m:fPr>
                                  <m:ctrlPr>
                                    <a:rPr lang="mr-IN" sz="3200" b="0" i="1" smtClean="0">
                                      <a:latin typeface="Cambria Math" panose="02040503050406030204" pitchFamily="18" charset="0"/>
                                    </a:rPr>
                                  </m:ctrlPr>
                                </m:fPr>
                                <m:num>
                                  <m:r>
                                    <a:rPr lang="mr-IN" sz="3200" b="0" i="1" smtClean="0">
                                      <a:latin typeface="Cambria Math" charset="0"/>
                                      <a:ea typeface="Cambria Math" charset="0"/>
                                      <a:cs typeface="Cambria Math" charset="0"/>
                                    </a:rPr>
                                    <m:t>𝜎</m:t>
                                  </m:r>
                                </m:num>
                                <m:den>
                                  <m:r>
                                    <a:rPr lang="en-US" sz="3200" b="0" i="1" smtClean="0">
                                      <a:latin typeface="Cambria Math" charset="0"/>
                                    </a:rPr>
                                    <m:t>𝐷</m:t>
                                  </m:r>
                                </m:den>
                              </m:f>
                            </m:e>
                          </m:d>
                        </m:e>
                        <m:sup>
                          <m:r>
                            <a:rPr lang="en-US" sz="3200" b="0" i="1" smtClean="0">
                              <a:latin typeface="Cambria Math" charset="0"/>
                            </a:rPr>
                            <m:t>2</m:t>
                          </m:r>
                        </m:sup>
                      </m:sSup>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608666" y="2345017"/>
                <a:ext cx="2281843" cy="93403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8666" y="3431776"/>
                <a:ext cx="3843553" cy="1042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f>
                                <m:fPr>
                                  <m:ctrlPr>
                                    <a:rPr lang="mr-IN" sz="3200" b="0" i="1" smtClean="0">
                                      <a:latin typeface="Cambria Math" panose="02040503050406030204" pitchFamily="18" charset="0"/>
                                    </a:rPr>
                                  </m:ctrlPr>
                                </m:fPr>
                                <m:num>
                                  <m:r>
                                    <a:rPr lang="en-US" sz="3200" b="0" i="1" smtClean="0">
                                      <a:latin typeface="Cambria Math" charset="0"/>
                                      <a:ea typeface="Cambria Math" charset="0"/>
                                      <a:cs typeface="Cambria Math" charset="0"/>
                                    </a:rPr>
                                    <m:t>50</m:t>
                                  </m:r>
                                </m:num>
                                <m:den>
                                  <m:r>
                                    <a:rPr lang="en-US" sz="3200" b="0" i="1" smtClean="0">
                                      <a:latin typeface="Cambria Math" charset="0"/>
                                    </a:rPr>
                                    <m:t>275−250</m:t>
                                  </m:r>
                                </m:den>
                              </m:f>
                            </m:e>
                          </m:d>
                        </m:e>
                        <m:sup>
                          <m:r>
                            <a:rPr lang="en-US" sz="3200" b="0" i="1" smtClean="0">
                              <a:latin typeface="Cambria Math" charset="0"/>
                            </a:rPr>
                            <m:t>2</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608666" y="3431776"/>
                <a:ext cx="3843553" cy="104285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4213273" y="2627370"/>
            <a:ext cx="3765454" cy="369332"/>
          </a:xfrm>
          <a:prstGeom prst="rect">
            <a:avLst/>
          </a:prstGeom>
        </p:spPr>
        <p:txBody>
          <a:bodyPr wrap="none">
            <a:spAutoFit/>
          </a:bodyPr>
          <a:lstStyle/>
          <a:p>
            <a:r>
              <a:rPr lang="en-US" i="1"/>
              <a:t>D </a:t>
            </a:r>
            <a:r>
              <a:rPr lang="en-US"/>
              <a:t>is the expected difference in means.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08665" y="4631894"/>
                <a:ext cx="13250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=64</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608665" y="4631894"/>
                <a:ext cx="1325043" cy="492443"/>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3167858" y="4725034"/>
            <a:ext cx="1982530" cy="369332"/>
          </a:xfrm>
          <a:prstGeom prst="rect">
            <a:avLst/>
          </a:prstGeom>
        </p:spPr>
        <p:txBody>
          <a:bodyPr wrap="none">
            <a:spAutoFit/>
          </a:bodyPr>
          <a:lstStyle/>
          <a:p>
            <a:r>
              <a:rPr lang="en-US" i="1" dirty="0"/>
              <a:t>For each treatment</a:t>
            </a:r>
            <a:endParaRPr lang="en-US" dirty="0"/>
          </a:p>
        </p:txBody>
      </p:sp>
    </p:spTree>
    <p:extLst>
      <p:ext uri="{BB962C8B-B14F-4D97-AF65-F5344CB8AC3E}">
        <p14:creationId xmlns:p14="http://schemas.microsoft.com/office/powerpoint/2010/main" val="1438170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358900"/>
            <a:ext cx="7353300" cy="4838700"/>
          </a:xfrm>
          <a:prstGeom prst="rect">
            <a:avLst/>
          </a:prstGeom>
        </p:spPr>
      </p:pic>
    </p:spTree>
    <p:extLst>
      <p:ext uri="{BB962C8B-B14F-4D97-AF65-F5344CB8AC3E}">
        <p14:creationId xmlns:p14="http://schemas.microsoft.com/office/powerpoint/2010/main" val="205796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Stats and Genetics/Evolution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543" y="3649744"/>
            <a:ext cx="6954462" cy="26966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543" y="1330831"/>
            <a:ext cx="6997447" cy="2098169"/>
          </a:xfrm>
          <a:prstGeom prst="rect">
            <a:avLst/>
          </a:prstGeom>
        </p:spPr>
      </p:pic>
      <p:sp>
        <p:nvSpPr>
          <p:cNvPr id="3" name="TextBox 2">
            <a:extLst>
              <a:ext uri="{FF2B5EF4-FFF2-40B4-BE49-F238E27FC236}">
                <a16:creationId xmlns:a16="http://schemas.microsoft.com/office/drawing/2014/main" id="{75EB6535-A9EF-064A-B143-2F60D95F35E2}"/>
              </a:ext>
            </a:extLst>
          </p:cNvPr>
          <p:cNvSpPr txBox="1"/>
          <p:nvPr/>
        </p:nvSpPr>
        <p:spPr>
          <a:xfrm>
            <a:off x="5680114" y="4234543"/>
            <a:ext cx="1058303"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Fisher 1921</a:t>
            </a:r>
          </a:p>
        </p:txBody>
      </p:sp>
    </p:spTree>
    <p:extLst>
      <p:ext uri="{BB962C8B-B14F-4D97-AF65-F5344CB8AC3E}">
        <p14:creationId xmlns:p14="http://schemas.microsoft.com/office/powerpoint/2010/main" val="228061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1815882"/>
          </a:xfrm>
          <a:prstGeom prst="rect">
            <a:avLst/>
          </a:prstGeom>
        </p:spPr>
        <p:txBody>
          <a:bodyPr wrap="square">
            <a:spAutoFit/>
          </a:bodyPr>
          <a:lstStyle/>
          <a:p>
            <a:pPr marL="742950" indent="-742950">
              <a:buFont typeface="+mj-lt"/>
              <a:buAutoNum type="arabicParenR"/>
            </a:pPr>
            <a:r>
              <a:rPr lang="en-US" sz="2800" dirty="0"/>
              <a:t>Odds and Ends (Biological vs Statistical Significance, Power</a:t>
            </a:r>
          </a:p>
          <a:p>
            <a:pPr marL="742950" indent="-742950">
              <a:buFont typeface="+mj-lt"/>
              <a:buAutoNum type="arabicParenR"/>
            </a:pPr>
            <a:r>
              <a:rPr lang="en-US" sz="2800" dirty="0"/>
              <a:t>ANOVA</a:t>
            </a:r>
          </a:p>
          <a:p>
            <a:pPr marL="742950" indent="-742950">
              <a:buFont typeface="+mj-lt"/>
              <a:buAutoNum type="arabicParenR"/>
            </a:pPr>
            <a:r>
              <a:rPr lang="en-US" sz="2800" dirty="0"/>
              <a:t>Correlation and Covariance</a:t>
            </a:r>
          </a:p>
        </p:txBody>
      </p:sp>
    </p:spTree>
    <p:extLst>
      <p:ext uri="{BB962C8B-B14F-4D97-AF65-F5344CB8AC3E}">
        <p14:creationId xmlns:p14="http://schemas.microsoft.com/office/powerpoint/2010/main" val="1902704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mc:Choice xmlns:a14="http://schemas.microsoft.com/office/drawing/2010/main"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a:blip r:embed="rId2"/>
                <a:stretch>
                  <a:fillRect t="-31690" b="-2676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4" name="TextBox 3">
            <a:extLst>
              <a:ext uri="{FF2B5EF4-FFF2-40B4-BE49-F238E27FC236}">
                <a16:creationId xmlns:a16="http://schemas.microsoft.com/office/drawing/2014/main" id="{5D8C1A97-7C1B-2A4D-96E4-C0E923CEFF4B}"/>
              </a:ext>
            </a:extLst>
          </p:cNvPr>
          <p:cNvSpPr txBox="1"/>
          <p:nvPr/>
        </p:nvSpPr>
        <p:spPr>
          <a:xfrm>
            <a:off x="6977743" y="4691743"/>
            <a:ext cx="2108206" cy="369332"/>
          </a:xfrm>
          <a:prstGeom prst="rect">
            <a:avLst/>
          </a:prstGeom>
          <a:noFill/>
          <a:ln>
            <a:noFill/>
          </a:ln>
        </p:spPr>
        <p:txBody>
          <a:bodyPr wrap="none" rtlCol="0">
            <a:spAutoFit/>
          </a:bodyPr>
          <a:lstStyle/>
          <a:p>
            <a:r>
              <a:rPr lang="en-US" dirty="0">
                <a:solidFill>
                  <a:srgbClr val="C00000"/>
                </a:solidFill>
              </a:rPr>
              <a:t>number of groups -1</a:t>
            </a:r>
          </a:p>
        </p:txBody>
      </p:sp>
      <p:sp>
        <p:nvSpPr>
          <p:cNvPr id="8" name="TextBox 7">
            <a:extLst>
              <a:ext uri="{FF2B5EF4-FFF2-40B4-BE49-F238E27FC236}">
                <a16:creationId xmlns:a16="http://schemas.microsoft.com/office/drawing/2014/main" id="{C398F88D-393B-4848-9AEC-678584279B4E}"/>
              </a:ext>
            </a:extLst>
          </p:cNvPr>
          <p:cNvSpPr txBox="1"/>
          <p:nvPr/>
        </p:nvSpPr>
        <p:spPr>
          <a:xfrm>
            <a:off x="6977743" y="5649685"/>
            <a:ext cx="3807389" cy="369332"/>
          </a:xfrm>
          <a:prstGeom prst="rect">
            <a:avLst/>
          </a:prstGeom>
          <a:noFill/>
          <a:ln>
            <a:noFill/>
          </a:ln>
        </p:spPr>
        <p:txBody>
          <a:bodyPr wrap="none" rtlCol="0">
            <a:spAutoFit/>
          </a:bodyPr>
          <a:lstStyle/>
          <a:p>
            <a:r>
              <a:rPr lang="en-US" dirty="0">
                <a:solidFill>
                  <a:srgbClr val="C00000"/>
                </a:solidFill>
              </a:rPr>
              <a:t>number of sample – number of groups</a:t>
            </a:r>
          </a:p>
        </p:txBody>
      </p:sp>
      <p:cxnSp>
        <p:nvCxnSpPr>
          <p:cNvPr id="9" name="Straight Arrow Connector 8">
            <a:extLst>
              <a:ext uri="{FF2B5EF4-FFF2-40B4-BE49-F238E27FC236}">
                <a16:creationId xmlns:a16="http://schemas.microsoft.com/office/drawing/2014/main" id="{612400E0-715E-8E48-8426-83513A631A92}"/>
              </a:ext>
            </a:extLst>
          </p:cNvPr>
          <p:cNvCxnSpPr>
            <a:stCxn id="4" idx="1"/>
          </p:cNvCxnSpPr>
          <p:nvPr/>
        </p:nvCxnSpPr>
        <p:spPr>
          <a:xfrm flipH="1">
            <a:off x="4811486" y="4876409"/>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C12011-2C23-2C4E-B5E5-B38B70236BB5}"/>
              </a:ext>
            </a:extLst>
          </p:cNvPr>
          <p:cNvCxnSpPr/>
          <p:nvPr/>
        </p:nvCxnSpPr>
        <p:spPr>
          <a:xfrm flipH="1">
            <a:off x="4811485" y="5834351"/>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60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1" y="1210731"/>
            <a:ext cx="6300766" cy="2601453"/>
          </a:xfrm>
          <a:prstGeom prst="rect">
            <a:avLst/>
          </a:prstGeom>
        </p:spPr>
      </p:pic>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946"/>
          <a:stretch/>
        </p:blipFill>
        <p:spPr>
          <a:xfrm>
            <a:off x="7106857" y="1210731"/>
            <a:ext cx="4375230" cy="26064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857" y="4357260"/>
            <a:ext cx="4375230" cy="2414126"/>
          </a:xfrm>
          <a:prstGeom prst="rect">
            <a:avLst/>
          </a:prstGeom>
        </p:spPr>
      </p:pic>
      <p:sp>
        <p:nvSpPr>
          <p:cNvPr id="11" name="Rectangle 10"/>
          <p:cNvSpPr/>
          <p:nvPr/>
        </p:nvSpPr>
        <p:spPr>
          <a:xfrm>
            <a:off x="160336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0336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435295" y="1219328"/>
            <a:ext cx="2046791" cy="2592855"/>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06856" y="1210731"/>
            <a:ext cx="2328438" cy="2601452"/>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other groups.  (significant ANOVA result allows us to reject the null that they are all the same)</a:t>
            </a:r>
          </a:p>
        </p:txBody>
      </p:sp>
    </p:spTree>
    <p:extLst>
      <p:ext uri="{BB962C8B-B14F-4D97-AF65-F5344CB8AC3E}">
        <p14:creationId xmlns:p14="http://schemas.microsoft.com/office/powerpoint/2010/main" val="204528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 y="2466565"/>
            <a:ext cx="4684394" cy="15075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03" y="1138185"/>
            <a:ext cx="4700287" cy="1126110"/>
          </a:xfrm>
          <a:prstGeom prst="rect">
            <a:avLst/>
          </a:prstGeom>
        </p:spPr>
      </p:pic>
      <p:sp>
        <p:nvSpPr>
          <p:cNvPr id="11" name="Rectangle 10"/>
          <p:cNvSpPr/>
          <p:nvPr/>
        </p:nvSpPr>
        <p:spPr>
          <a:xfrm>
            <a:off x="1701268"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1268"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Common mistake</a:t>
            </a: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a:latin typeface="Calibri" charset="0"/>
              </a:rPr>
              <a:t>The treatment is significantly different from zero </a:t>
            </a:r>
          </a:p>
          <a:p>
            <a:pPr marL="285750" indent="-285750">
              <a:buFont typeface="Arial" charset="0"/>
              <a:buChar char="•"/>
            </a:pPr>
            <a:r>
              <a:rPr lang="en-US" sz="2400" dirty="0">
                <a:latin typeface="Calibri" charset="0"/>
              </a:rPr>
              <a:t>The control is not significantly different from zero </a:t>
            </a:r>
          </a:p>
          <a:p>
            <a:pPr marL="285750" indent="-285750">
              <a:buFont typeface="Arial" charset="0"/>
              <a:buChar char="•"/>
            </a:pPr>
            <a:r>
              <a:rPr lang="en-US" sz="2400" dirty="0">
                <a:latin typeface="Calibri" charset="0"/>
              </a:rPr>
              <a:t>So… the treatment must be different from the control, right? </a:t>
            </a:r>
          </a:p>
          <a:p>
            <a:pPr marL="285750" indent="-285750">
              <a:buFont typeface="Arial" charset="0"/>
              <a:buChar char="•"/>
            </a:pPr>
            <a:endParaRPr lang="en-US" sz="2400" b="1" dirty="0">
              <a:latin typeface="Calibri" charset="0"/>
            </a:endParaRPr>
          </a:p>
          <a:p>
            <a:pPr marL="285750" indent="-285750">
              <a:buFont typeface="Arial" charset="0"/>
              <a:buChar char="•"/>
            </a:pPr>
            <a:r>
              <a:rPr lang="en-US" sz="2400" b="1" dirty="0">
                <a:latin typeface="Calibri" charset="0"/>
              </a:rPr>
              <a:t>No. You must directly compare the treatment to the control. Lots of possible reasons for control not to be zero!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64697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609"/>
          <a:stretch/>
        </p:blipFill>
        <p:spPr>
          <a:xfrm>
            <a:off x="317500" y="1484671"/>
            <a:ext cx="5778500" cy="5322530"/>
          </a:xfrm>
          <a:prstGeom prst="rect">
            <a:avLst/>
          </a:prstGeom>
        </p:spPr>
      </p:pic>
      <p:cxnSp>
        <p:nvCxnSpPr>
          <p:cNvPr id="8" name="Straight Arrow Connector 7"/>
          <p:cNvCxnSpPr/>
          <p:nvPr/>
        </p:nvCxnSpPr>
        <p:spPr>
          <a:xfrm flipH="1">
            <a:off x="3206750" y="1574800"/>
            <a:ext cx="3312583" cy="135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268"/>
          <a:stretch/>
        </p:blipFill>
        <p:spPr>
          <a:xfrm>
            <a:off x="317500" y="1465006"/>
            <a:ext cx="5778500" cy="5342195"/>
          </a:xfrm>
          <a:prstGeom prst="rect">
            <a:avLst/>
          </a:prstGeom>
        </p:spPr>
      </p:pic>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25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0A4C6B9-D317-1E49-82B7-4B57A66047DF}"/>
              </a:ext>
            </a:extLst>
          </p:cNvPr>
          <p:cNvSpPr txBox="1"/>
          <p:nvPr/>
        </p:nvSpPr>
        <p:spPr>
          <a:xfrm>
            <a:off x="8505893" y="5466996"/>
            <a:ext cx="1565108" cy="369332"/>
          </a:xfrm>
          <a:prstGeom prst="rect">
            <a:avLst/>
          </a:prstGeom>
          <a:noFill/>
        </p:spPr>
        <p:txBody>
          <a:bodyPr wrap="none" rtlCol="0">
            <a:spAutoFit/>
          </a:bodyPr>
          <a:lstStyle/>
          <a:p>
            <a:r>
              <a:rPr lang="en-US" b="1" dirty="0">
                <a:solidFill>
                  <a:srgbClr val="C00000"/>
                </a:solidFill>
                <a:hlinkClick r:id="rId7"/>
              </a:rPr>
              <a:t>Shiny Example</a:t>
            </a:r>
            <a:endParaRPr lang="en-US" b="1" dirty="0">
              <a:solidFill>
                <a:srgbClr val="C00000"/>
              </a:solidFill>
            </a:endParaRPr>
          </a:p>
        </p:txBody>
      </p:sp>
    </p:spTree>
    <p:extLst>
      <p:ext uri="{BB962C8B-B14F-4D97-AF65-F5344CB8AC3E}">
        <p14:creationId xmlns:p14="http://schemas.microsoft.com/office/powerpoint/2010/main" val="1292386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11678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Effect size!</a:t>
            </a:r>
          </a:p>
        </p:txBody>
      </p:sp>
      <p:sp>
        <p:nvSpPr>
          <p:cNvPr id="5" name="TextBox 4"/>
          <p:cNvSpPr txBox="1"/>
          <p:nvPr/>
        </p:nvSpPr>
        <p:spPr>
          <a:xfrm>
            <a:off x="745177" y="1315039"/>
            <a:ext cx="10263249" cy="2246769"/>
          </a:xfrm>
          <a:prstGeom prst="rect">
            <a:avLst/>
          </a:prstGeom>
          <a:noFill/>
        </p:spPr>
        <p:txBody>
          <a:bodyPr wrap="square" rtlCol="0">
            <a:spAutoFit/>
          </a:bodyPr>
          <a:lstStyle/>
          <a:p>
            <a:r>
              <a:rPr lang="en-US" sz="2800" dirty="0"/>
              <a:t>Statistical significance is not enough – you also need to calculate and report the magnitude of the effects. If the effect is exceedingly small, then it might not be interesting. Biological significance can only be determined in light of the system under study.</a:t>
            </a:r>
          </a:p>
          <a:p>
            <a:endParaRPr lang="en-US" sz="2800" dirty="0"/>
          </a:p>
        </p:txBody>
      </p:sp>
    </p:spTree>
    <p:extLst>
      <p:ext uri="{BB962C8B-B14F-4D97-AF65-F5344CB8AC3E}">
        <p14:creationId xmlns:p14="http://schemas.microsoft.com/office/powerpoint/2010/main" val="1217323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329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(you can try transformations?)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1489358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975650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254717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1877504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07019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sp>
        <p:nvSpPr>
          <p:cNvPr id="5" name="Rectangle 4"/>
          <p:cNvSpPr/>
          <p:nvPr/>
        </p:nvSpPr>
        <p:spPr>
          <a:xfrm>
            <a:off x="2008414" y="1965722"/>
            <a:ext cx="9127671" cy="3785652"/>
          </a:xfrm>
          <a:prstGeom prst="rect">
            <a:avLst/>
          </a:prstGeom>
        </p:spPr>
        <p:txBody>
          <a:bodyPr wrap="square">
            <a:spAutoFit/>
          </a:bodyPr>
          <a:lstStyle/>
          <a:p>
            <a:r>
              <a:rPr lang="en-US" sz="2400" dirty="0"/>
              <a:t>A </a:t>
            </a:r>
            <a:r>
              <a:rPr lang="en-US" sz="2400" i="1" dirty="0"/>
              <a:t>p</a:t>
            </a:r>
            <a:r>
              <a:rPr lang="en-US" sz="2400" dirty="0"/>
              <a:t>-value is not a sufficient description of the effect of a treatment or variable </a:t>
            </a:r>
          </a:p>
          <a:p>
            <a:endParaRPr lang="en-US" sz="2400" dirty="0"/>
          </a:p>
          <a:p>
            <a:r>
              <a:rPr lang="en-US" sz="2400" dirty="0"/>
              <a:t>Even very small effects can be shown to be highly statistically significant with large enough sample sizes </a:t>
            </a:r>
          </a:p>
          <a:p>
            <a:endParaRPr lang="en-US" sz="2400" dirty="0"/>
          </a:p>
          <a:p>
            <a:r>
              <a:rPr lang="en-US" sz="2400" dirty="0"/>
              <a:t>This issue is especially problematic in the new era of big data (GWAS, Expression studies)</a:t>
            </a:r>
            <a:br>
              <a:rPr lang="en-US" sz="2400" dirty="0"/>
            </a:br>
            <a:endParaRPr lang="en-US" sz="2400" dirty="0"/>
          </a:p>
          <a:p>
            <a:endParaRPr lang="en-US" sz="2400" dirty="0"/>
          </a:p>
        </p:txBody>
      </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pic>
        <p:nvPicPr>
          <p:cNvPr id="5" name="Picture 4">
            <a:extLst>
              <a:ext uri="{FF2B5EF4-FFF2-40B4-BE49-F238E27FC236}">
                <a16:creationId xmlns:a16="http://schemas.microsoft.com/office/drawing/2014/main" id="{A019C0D9-3837-6D41-8660-282C3BFCCDDC}"/>
              </a:ext>
            </a:extLst>
          </p:cNvPr>
          <p:cNvPicPr>
            <a:picLocks noChangeAspect="1"/>
          </p:cNvPicPr>
          <p:nvPr/>
        </p:nvPicPr>
        <p:blipFill>
          <a:blip r:embed="rId3"/>
          <a:stretch>
            <a:fillRect/>
          </a:stretch>
        </p:blipFill>
        <p:spPr>
          <a:xfrm>
            <a:off x="2758782" y="935915"/>
            <a:ext cx="6410297" cy="4226210"/>
          </a:xfrm>
          <a:prstGeom prst="rect">
            <a:avLst/>
          </a:prstGeom>
        </p:spPr>
      </p:pic>
      <p:sp>
        <p:nvSpPr>
          <p:cNvPr id="7" name="Rectangle 6">
            <a:extLst>
              <a:ext uri="{FF2B5EF4-FFF2-40B4-BE49-F238E27FC236}">
                <a16:creationId xmlns:a16="http://schemas.microsoft.com/office/drawing/2014/main" id="{77F65201-CED4-6E45-B617-B80066E43F3C}"/>
              </a:ext>
            </a:extLst>
          </p:cNvPr>
          <p:cNvSpPr/>
          <p:nvPr/>
        </p:nvSpPr>
        <p:spPr>
          <a:xfrm>
            <a:off x="1068484" y="5497875"/>
            <a:ext cx="10467023" cy="1200329"/>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However, a clear signal from variable importance scores suggests that autosomal additive and cytotype and Y chromosome epistasis are important in determining sperm length.</a:t>
            </a:r>
          </a:p>
        </p:txBody>
      </p:sp>
      <p:sp>
        <p:nvSpPr>
          <p:cNvPr id="8" name="Rounded Rectangle 7">
            <a:extLst>
              <a:ext uri="{FF2B5EF4-FFF2-40B4-BE49-F238E27FC236}">
                <a16:creationId xmlns:a16="http://schemas.microsoft.com/office/drawing/2014/main" id="{87E92EA9-A6D9-4E48-9F20-DFD33AD0E7B8}"/>
              </a:ext>
            </a:extLst>
          </p:cNvPr>
          <p:cNvSpPr/>
          <p:nvPr/>
        </p:nvSpPr>
        <p:spPr>
          <a:xfrm>
            <a:off x="5849815" y="2028092"/>
            <a:ext cx="1828800" cy="276664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10DC8D7-1C79-924E-A1E2-369A246BC12A}"/>
              </a:ext>
            </a:extLst>
          </p:cNvPr>
          <p:cNvSpPr/>
          <p:nvPr/>
        </p:nvSpPr>
        <p:spPr>
          <a:xfrm>
            <a:off x="4021015" y="2045677"/>
            <a:ext cx="3669323" cy="276664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pic>
        <p:nvPicPr>
          <p:cNvPr id="11" name="Picture 10">
            <a:extLst>
              <a:ext uri="{FF2B5EF4-FFF2-40B4-BE49-F238E27FC236}">
                <a16:creationId xmlns:a16="http://schemas.microsoft.com/office/drawing/2014/main" id="{6A78572E-42E8-CA4E-9CF5-8165BBDDD160}"/>
              </a:ext>
            </a:extLst>
          </p:cNvPr>
          <p:cNvPicPr>
            <a:picLocks noChangeAspect="1"/>
          </p:cNvPicPr>
          <p:nvPr/>
        </p:nvPicPr>
        <p:blipFill>
          <a:blip r:embed="rId2"/>
          <a:stretch>
            <a:fillRect/>
          </a:stretch>
        </p:blipFill>
        <p:spPr>
          <a:xfrm>
            <a:off x="3315070" y="1006945"/>
            <a:ext cx="5362613" cy="4385274"/>
          </a:xfrm>
          <a:prstGeom prst="rect">
            <a:avLst/>
          </a:prstGeom>
        </p:spPr>
      </p:pic>
      <p:sp>
        <p:nvSpPr>
          <p:cNvPr id="3" name="Rectangle 2">
            <a:extLst>
              <a:ext uri="{FF2B5EF4-FFF2-40B4-BE49-F238E27FC236}">
                <a16:creationId xmlns:a16="http://schemas.microsoft.com/office/drawing/2014/main" id="{287F3F7C-557B-7D4D-BF14-0F9AA059F6E8}"/>
              </a:ext>
            </a:extLst>
          </p:cNvPr>
          <p:cNvSpPr/>
          <p:nvPr/>
        </p:nvSpPr>
        <p:spPr>
          <a:xfrm>
            <a:off x="835460" y="5522455"/>
            <a:ext cx="10985956" cy="1200329"/>
          </a:xfrm>
          <a:prstGeom prst="rect">
            <a:avLst/>
          </a:prstGeom>
        </p:spPr>
        <p:txBody>
          <a:bodyPr wrap="square">
            <a:spAutoFit/>
          </a:bodyPr>
          <a:lstStyle/>
          <a:p>
            <a:r>
              <a:rPr lang="en-US" sz="2400" i="1" dirty="0">
                <a:latin typeface="Times New Roman" panose="02020603050405020304" pitchFamily="18" charset="0"/>
              </a:rPr>
              <a:t>Though we did find a signal for contingency among genome size and microsatellite content this relationship was exceedingly weak and offers little support for the proportional model of genome size evolution.</a:t>
            </a:r>
            <a:endParaRPr lang="en-US" sz="2400" i="1" dirty="0"/>
          </a:p>
        </p:txBody>
      </p:sp>
    </p:spTree>
    <p:extLst>
      <p:ext uri="{BB962C8B-B14F-4D97-AF65-F5344CB8AC3E}">
        <p14:creationId xmlns:p14="http://schemas.microsoft.com/office/powerpoint/2010/main" val="190836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Some vocabulary that will come up</a:t>
            </a:r>
          </a:p>
        </p:txBody>
      </p:sp>
      <p:sp>
        <p:nvSpPr>
          <p:cNvPr id="4" name="Rectangle 3"/>
          <p:cNvSpPr/>
          <p:nvPr/>
        </p:nvSpPr>
        <p:spPr>
          <a:xfrm>
            <a:off x="274361" y="1072105"/>
            <a:ext cx="11643278" cy="5016758"/>
          </a:xfrm>
          <a:prstGeom prst="rect">
            <a:avLst/>
          </a:prstGeom>
        </p:spPr>
        <p:txBody>
          <a:bodyPr wrap="square">
            <a:spAutoFit/>
          </a:bodyPr>
          <a:lstStyle/>
          <a:p>
            <a:r>
              <a:rPr lang="en-US" sz="2000" b="1" dirty="0"/>
              <a:t>Balance</a:t>
            </a:r>
            <a:r>
              <a:rPr lang="en-US" sz="2000" dirty="0"/>
              <a:t> </a:t>
            </a:r>
          </a:p>
          <a:p>
            <a:r>
              <a:rPr lang="en-US" sz="2000" dirty="0"/>
              <a:t>A balanced design has an equal sample size in each treatment and control group – balanced designs have the most power (usually). </a:t>
            </a:r>
          </a:p>
          <a:p>
            <a:endParaRPr lang="en-US" sz="2000" dirty="0"/>
          </a:p>
          <a:p>
            <a:r>
              <a:rPr lang="en-US" sz="2000" b="1" dirty="0"/>
              <a:t>Extreme</a:t>
            </a:r>
            <a:r>
              <a:rPr lang="en-US" sz="2000" dirty="0"/>
              <a:t> </a:t>
            </a:r>
            <a:r>
              <a:rPr lang="en-US" sz="2000" b="1" dirty="0"/>
              <a:t>Treatments</a:t>
            </a:r>
            <a:r>
              <a:rPr lang="en-US" sz="2000" dirty="0"/>
              <a:t> </a:t>
            </a:r>
          </a:p>
          <a:p>
            <a:r>
              <a:rPr lang="en-US" sz="2000" dirty="0"/>
              <a:t>By using extremely high values of the treatment, we might be able to show an effect. We would have to consider whether these extreme values have biological relevance </a:t>
            </a:r>
          </a:p>
          <a:p>
            <a:endParaRPr lang="en-US" sz="2000" dirty="0"/>
          </a:p>
          <a:p>
            <a:r>
              <a:rPr lang="en-US" sz="2000" b="1" dirty="0"/>
              <a:t>Factors</a:t>
            </a:r>
            <a:r>
              <a:rPr lang="en-US" sz="2000" dirty="0"/>
              <a:t> </a:t>
            </a:r>
          </a:p>
          <a:p>
            <a:r>
              <a:rPr lang="en-US" sz="2000" dirty="0"/>
              <a:t>A factor is a single treatment variable whose effects are of interest. An experiment can have more than one factor (light and humidity, for instance, would be two different factors). We sometimes wish to test multiple factors simultaneously, because they might interact </a:t>
            </a:r>
          </a:p>
          <a:p>
            <a:endParaRPr lang="en-US" sz="2000" dirty="0"/>
          </a:p>
          <a:p>
            <a:r>
              <a:rPr lang="en-US" sz="2000" b="1" dirty="0"/>
              <a:t>Blocking</a:t>
            </a:r>
            <a:r>
              <a:rPr lang="en-US" sz="2000" dirty="0"/>
              <a:t> </a:t>
            </a:r>
          </a:p>
          <a:p>
            <a:r>
              <a:rPr lang="en-US" sz="2000" dirty="0"/>
              <a:t>An approach in experimental design to reduce the risk of confounding variables.</a:t>
            </a:r>
          </a:p>
          <a:p>
            <a:endParaRPr lang="en-US" sz="2000" dirty="0"/>
          </a:p>
        </p:txBody>
      </p:sp>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Block what you can, randomize what you cannot.</a:t>
            </a:r>
          </a:p>
        </p:txBody>
      </p:sp>
      <p:grpSp>
        <p:nvGrpSpPr>
          <p:cNvPr id="29" name="Group 28"/>
          <p:cNvGrpSpPr/>
          <p:nvPr/>
        </p:nvGrpSpPr>
        <p:grpSpPr>
          <a:xfrm>
            <a:off x="482820" y="1922263"/>
            <a:ext cx="1828800" cy="1828800"/>
            <a:chOff x="1033153" y="2315688"/>
            <a:chExt cx="1828800" cy="1828800"/>
          </a:xfrm>
        </p:grpSpPr>
        <p:sp>
          <p:nvSpPr>
            <p:cNvPr id="9" name="Rectangle 8"/>
            <p:cNvSpPr/>
            <p:nvPr/>
          </p:nvSpPr>
          <p:spPr>
            <a:xfrm>
              <a:off x="103315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1" name="Rectangle 10"/>
            <p:cNvSpPr/>
            <p:nvPr/>
          </p:nvSpPr>
          <p:spPr>
            <a:xfrm>
              <a:off x="1947553"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12" name="Rectangle 11"/>
            <p:cNvSpPr/>
            <p:nvPr/>
          </p:nvSpPr>
          <p:spPr>
            <a:xfrm>
              <a:off x="1947553" y="23156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13" name="Rectangle 12"/>
            <p:cNvSpPr/>
            <p:nvPr/>
          </p:nvSpPr>
          <p:spPr>
            <a:xfrm>
              <a:off x="1033153" y="32300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6" name="Group 25"/>
          <p:cNvGrpSpPr/>
          <p:nvPr/>
        </p:nvGrpSpPr>
        <p:grpSpPr>
          <a:xfrm>
            <a:off x="3226020" y="1922263"/>
            <a:ext cx="1812087" cy="1828800"/>
            <a:chOff x="4199686" y="2315688"/>
            <a:chExt cx="1812087" cy="1828800"/>
          </a:xfrm>
        </p:grpSpPr>
        <p:sp>
          <p:nvSpPr>
            <p:cNvPr id="14" name="Rectangle 13"/>
            <p:cNvSpPr/>
            <p:nvPr/>
          </p:nvSpPr>
          <p:spPr>
            <a:xfrm>
              <a:off x="509737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5" name="Rectangle 14"/>
            <p:cNvSpPr/>
            <p:nvPr/>
          </p:nvSpPr>
          <p:spPr>
            <a:xfrm>
              <a:off x="4199686"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16" name="Rectangle 15"/>
            <p:cNvSpPr/>
            <p:nvPr/>
          </p:nvSpPr>
          <p:spPr>
            <a:xfrm>
              <a:off x="5097372" y="32300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17" name="Rectangle 16"/>
            <p:cNvSpPr/>
            <p:nvPr/>
          </p:nvSpPr>
          <p:spPr>
            <a:xfrm>
              <a:off x="4199686" y="2315688"/>
              <a:ext cx="897686"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8" name="Group 27"/>
          <p:cNvGrpSpPr/>
          <p:nvPr/>
        </p:nvGrpSpPr>
        <p:grpSpPr>
          <a:xfrm>
            <a:off x="8821827" y="1922263"/>
            <a:ext cx="1828800" cy="1828800"/>
            <a:chOff x="9617693" y="2379463"/>
            <a:chExt cx="1828800" cy="1828800"/>
          </a:xfrm>
        </p:grpSpPr>
        <p:sp>
          <p:nvSpPr>
            <p:cNvPr id="18" name="Rectangle 17"/>
            <p:cNvSpPr/>
            <p:nvPr/>
          </p:nvSpPr>
          <p:spPr>
            <a:xfrm>
              <a:off x="9617693" y="3281107"/>
              <a:ext cx="914400" cy="927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9" name="Rectangle 18"/>
            <p:cNvSpPr/>
            <p:nvPr/>
          </p:nvSpPr>
          <p:spPr>
            <a:xfrm>
              <a:off x="10532093" y="2379463"/>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20" name="Rectangle 19"/>
            <p:cNvSpPr/>
            <p:nvPr/>
          </p:nvSpPr>
          <p:spPr>
            <a:xfrm>
              <a:off x="9617693" y="2379463"/>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21" name="Rectangle 20"/>
            <p:cNvSpPr/>
            <p:nvPr/>
          </p:nvSpPr>
          <p:spPr>
            <a:xfrm>
              <a:off x="10532093" y="3293863"/>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7" name="Group 26"/>
          <p:cNvGrpSpPr/>
          <p:nvPr/>
        </p:nvGrpSpPr>
        <p:grpSpPr>
          <a:xfrm>
            <a:off x="6044761" y="1925150"/>
            <a:ext cx="1828800" cy="1825913"/>
            <a:chOff x="6755961" y="2315688"/>
            <a:chExt cx="1828800" cy="1825913"/>
          </a:xfrm>
        </p:grpSpPr>
        <p:sp>
          <p:nvSpPr>
            <p:cNvPr id="22" name="Rectangle 21"/>
            <p:cNvSpPr/>
            <p:nvPr/>
          </p:nvSpPr>
          <p:spPr>
            <a:xfrm>
              <a:off x="7670361" y="3230089"/>
              <a:ext cx="914400" cy="9115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23" name="Rectangle 22"/>
            <p:cNvSpPr/>
            <p:nvPr/>
          </p:nvSpPr>
          <p:spPr>
            <a:xfrm>
              <a:off x="6755961" y="23156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24" name="Rectangle 23"/>
            <p:cNvSpPr/>
            <p:nvPr/>
          </p:nvSpPr>
          <p:spPr>
            <a:xfrm>
              <a:off x="6755961" y="3230088"/>
              <a:ext cx="914400" cy="9115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25" name="Rectangle 24"/>
            <p:cNvSpPr/>
            <p:nvPr/>
          </p:nvSpPr>
          <p:spPr>
            <a:xfrm>
              <a:off x="7670361" y="23156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sp>
        <p:nvSpPr>
          <p:cNvPr id="30" name="TextBox 29"/>
          <p:cNvSpPr txBox="1"/>
          <p:nvPr/>
        </p:nvSpPr>
        <p:spPr>
          <a:xfrm>
            <a:off x="448954" y="1552931"/>
            <a:ext cx="833339" cy="369332"/>
          </a:xfrm>
          <a:prstGeom prst="rect">
            <a:avLst/>
          </a:prstGeom>
          <a:noFill/>
        </p:spPr>
        <p:txBody>
          <a:bodyPr wrap="square" rtlCol="0">
            <a:spAutoFit/>
          </a:bodyPr>
          <a:lstStyle/>
          <a:p>
            <a:r>
              <a:rPr lang="en-US" dirty="0"/>
              <a:t>Plot 1</a:t>
            </a:r>
          </a:p>
        </p:txBody>
      </p:sp>
      <p:sp>
        <p:nvSpPr>
          <p:cNvPr id="31" name="TextBox 30"/>
          <p:cNvSpPr txBox="1"/>
          <p:nvPr/>
        </p:nvSpPr>
        <p:spPr>
          <a:xfrm>
            <a:off x="8766097" y="1578661"/>
            <a:ext cx="833339" cy="369332"/>
          </a:xfrm>
          <a:prstGeom prst="rect">
            <a:avLst/>
          </a:prstGeom>
          <a:noFill/>
        </p:spPr>
        <p:txBody>
          <a:bodyPr wrap="square" rtlCol="0">
            <a:spAutoFit/>
          </a:bodyPr>
          <a:lstStyle/>
          <a:p>
            <a:r>
              <a:rPr lang="en-US" dirty="0"/>
              <a:t>Plot 4</a:t>
            </a:r>
          </a:p>
        </p:txBody>
      </p:sp>
      <p:sp>
        <p:nvSpPr>
          <p:cNvPr id="32" name="TextBox 31"/>
          <p:cNvSpPr txBox="1"/>
          <p:nvPr/>
        </p:nvSpPr>
        <p:spPr>
          <a:xfrm>
            <a:off x="6044761" y="1578661"/>
            <a:ext cx="833339" cy="369332"/>
          </a:xfrm>
          <a:prstGeom prst="rect">
            <a:avLst/>
          </a:prstGeom>
          <a:noFill/>
        </p:spPr>
        <p:txBody>
          <a:bodyPr wrap="square" rtlCol="0">
            <a:spAutoFit/>
          </a:bodyPr>
          <a:lstStyle/>
          <a:p>
            <a:r>
              <a:rPr lang="en-US" dirty="0"/>
              <a:t>Plot 3</a:t>
            </a:r>
          </a:p>
        </p:txBody>
      </p:sp>
      <p:sp>
        <p:nvSpPr>
          <p:cNvPr id="33" name="TextBox 32"/>
          <p:cNvSpPr txBox="1"/>
          <p:nvPr/>
        </p:nvSpPr>
        <p:spPr>
          <a:xfrm>
            <a:off x="3164983" y="1552931"/>
            <a:ext cx="833339" cy="369332"/>
          </a:xfrm>
          <a:prstGeom prst="rect">
            <a:avLst/>
          </a:prstGeom>
          <a:noFill/>
        </p:spPr>
        <p:txBody>
          <a:bodyPr wrap="square" rtlCol="0">
            <a:spAutoFit/>
          </a:bodyPr>
          <a:lstStyle/>
          <a:p>
            <a:r>
              <a:rPr lang="en-US" dirty="0"/>
              <a:t>Plot 2</a:t>
            </a:r>
          </a:p>
        </p:txBody>
      </p:sp>
    </p:spTree>
    <p:extLst>
      <p:ext uri="{BB962C8B-B14F-4D97-AF65-F5344CB8AC3E}">
        <p14:creationId xmlns:p14="http://schemas.microsoft.com/office/powerpoint/2010/main" val="2063023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8252</TotalTime>
  <Words>1766</Words>
  <Application>Microsoft Macintosh PowerPoint</Application>
  <PresentationFormat>Widescreen</PresentationFormat>
  <Paragraphs>341</Paragraphs>
  <Slides>45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Andale Mono</vt:lpstr>
      <vt:lpstr>Arial</vt:lpstr>
      <vt:lpstr>Calibri</vt:lpstr>
      <vt:lpstr>Calibri Light</vt:lpstr>
      <vt:lpstr>Cambria Math</vt:lpstr>
      <vt:lpstr>Times New Roman</vt:lpstr>
      <vt:lpstr>Office Theme</vt:lpstr>
      <vt:lpstr>    Designing Experiments, ANOVA and Correlation Coefficients  Biology 683  Lecture 6   Heath Blackmon</vt:lpstr>
      <vt:lpstr>Today</vt:lpstr>
      <vt:lpstr>Common mistake</vt:lpstr>
      <vt:lpstr>Effect size!</vt:lpstr>
      <vt:lpstr>Statistical Significance versus Biological Importance </vt:lpstr>
      <vt:lpstr>Statistical Significance versus Biological Importance </vt:lpstr>
      <vt:lpstr>Statistical Significance versus Biological Importance </vt:lpstr>
      <vt:lpstr>Some vocabulary that will come up</vt:lpstr>
      <vt:lpstr>Block what you can, randomize what you cannot.</vt:lpstr>
      <vt:lpstr>Example of Multiple Factors </vt:lpstr>
      <vt:lpstr>Multiple factors and interactions</vt:lpstr>
      <vt:lpstr>Precision</vt:lpstr>
      <vt:lpstr>Precision</vt:lpstr>
      <vt:lpstr>Power</vt:lpstr>
      <vt:lpstr>Calculating Power</vt:lpstr>
      <vt:lpstr>Power for a Two-sample t-test </vt:lpstr>
      <vt:lpstr>Power for a Two-sample t-test </vt:lpstr>
      <vt:lpstr>Stats and Genetics/Evolution</vt:lpstr>
      <vt:lpstr>Analysis of Variance</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Correlation and Causation</vt:lpstr>
      <vt:lpstr>Covariance and Correlation</vt:lpstr>
      <vt:lpstr>Covariance and Correlation</vt:lpstr>
      <vt:lpstr>Pearson’s Correlation Coefficient </vt:lpstr>
      <vt:lpstr>Good data</vt:lpstr>
      <vt:lpstr>Bad data</vt:lpstr>
      <vt:lpstr>Spearman’s Rank Correlation </vt:lpstr>
      <vt:lpstr>Correlation 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130</cp:revision>
  <cp:lastPrinted>2019-02-15T17:09:11Z</cp:lastPrinted>
  <dcterms:created xsi:type="dcterms:W3CDTF">2018-01-03T17:15:04Z</dcterms:created>
  <dcterms:modified xsi:type="dcterms:W3CDTF">2021-02-28T21:36:44Z</dcterms:modified>
</cp:coreProperties>
</file>